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4D79-068B-4268-B2EC-BFFF2DE707DC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6B24-4681-4A9A-884F-5836F361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4D79-068B-4268-B2EC-BFFF2DE707DC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6B24-4681-4A9A-884F-5836F361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4D79-068B-4268-B2EC-BFFF2DE707DC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6B24-4681-4A9A-884F-5836F361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4D79-068B-4268-B2EC-BFFF2DE707DC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6B24-4681-4A9A-884F-5836F361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4D79-068B-4268-B2EC-BFFF2DE707DC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6B24-4681-4A9A-884F-5836F361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4D79-068B-4268-B2EC-BFFF2DE707DC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6B24-4681-4A9A-884F-5836F361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4D79-068B-4268-B2EC-BFFF2DE707DC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6B24-4681-4A9A-884F-5836F361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4D79-068B-4268-B2EC-BFFF2DE707DC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6B24-4681-4A9A-884F-5836F361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4D79-068B-4268-B2EC-BFFF2DE707DC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6B24-4681-4A9A-884F-5836F361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4D79-068B-4268-B2EC-BFFF2DE707DC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6B24-4681-4A9A-884F-5836F361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4D79-068B-4268-B2EC-BFFF2DE707DC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6B24-4681-4A9A-884F-5836F361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44D79-068B-4268-B2EC-BFFF2DE707DC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46B24-4681-4A9A-884F-5836F361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images.google.com.vn/imgres?imgurl=http://upload.wikimedia.org/wikipedia/commons/thumb/d/d0/Compact_disc.svg/500px-Compact_disc.svg.png&amp;imgrefurl=http://my.opera.com/pntruongan/archive/monthly/?month=200708&amp;usg=__190G7lVlwzpx7JHyIIsjpyhSNqg=&amp;h=500&amp;w=500&amp;sz=155&amp;hl=vi&amp;start=2&amp;tbnid=ZSlISms1z_yIqM:&amp;tbnh=130&amp;tbnw=130&amp;prev=/images?q=dia+cd&amp;gbv=2&amp;hl=v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uabanviet.com/eshop/upload/1583at12078115560e364cf4a1a53aa0afe4627cbc86d145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images.google.com.vn/imgres?imgurl=http://server1.ding.vn/soft.ding.vn/hinhminhhoa/usb.jpg&amp;imgrefurl=http://iwish.vn/forum/showthread.php?t=6578&amp;usg=__C6BVpkV4DxI6wRGWCL970QbxbeQ=&amp;h=450&amp;w=500&amp;sz=22&amp;hl=vi&amp;start=1&amp;tbnid=pVKvWOoTdt-XxM:&amp;tbnh=117&amp;tbnw=130&amp;prev=/images?q=usb&amp;gbv=2&amp;hl=v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jpeg"/><Relationship Id="rId2" Type="http://schemas.openxmlformats.org/officeDocument/2006/relationships/hyperlink" Target="http://muabanviet.com/eshop/upload/1583at12078115560e364cf4a1a53aa0afe4627cbc86d145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vn/imgres?imgurl=http://server1.ding.vn/soft.ding.vn/hinhminhhoa/usb.jpg&amp;imgrefurl=http://iwish.vn/forum/showthread.php?t=6578&amp;usg=__C6BVpkV4DxI6wRGWCL970QbxbeQ=&amp;h=450&amp;w=500&amp;sz=22&amp;hl=vi&amp;start=1&amp;tbnid=pVKvWOoTdt-XxM:&amp;tbnh=117&amp;tbnw=130&amp;prev=/images?q=usb&amp;gbv=2&amp;hl=vi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images.google.com.vn/imgres?imgurl=http://upload.wikimedia.org/wikipedia/commons/thumb/d/d0/Compact_disc.svg/500px-Compact_disc.svg.png&amp;imgrefurl=http://my.opera.com/pntruongan/archive/monthly/?month=200708&amp;usg=__190G7lVlwzpx7JHyIIsjpyhSNqg=&amp;h=500&amp;w=500&amp;sz=155&amp;hl=vi&amp;start=2&amp;tbnid=ZSlISms1z_yIqM:&amp;tbnh=130&amp;tbnw=130&amp;prev=/images?q=dia+cd&amp;gbv=2&amp;hl=v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1066800" y="1752600"/>
            <a:ext cx="7391400" cy="2438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Những gì em đã biết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560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733800" y="5486400"/>
            <a:ext cx="533400" cy="533400"/>
          </a:xfrm>
          <a:prstGeom prst="actionButtonBlank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2560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8200" y="5486400"/>
            <a:ext cx="533400" cy="533400"/>
          </a:xfrm>
          <a:prstGeom prst="actionButtonBlank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657600" y="9144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b="1">
                <a:solidFill>
                  <a:srgbClr val="FFFF99"/>
                </a:solidFill>
                <a:latin typeface="Times New Roman" pitchFamily="18" charset="0"/>
              </a:rPr>
              <a:t>Bài 1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913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0838" y="3429000"/>
            <a:ext cx="1828800" cy="1524000"/>
          </a:xfrm>
          <a:prstGeom prst="rect">
            <a:avLst/>
          </a:prstGeom>
          <a:noFill/>
        </p:spPr>
      </p:pic>
      <p:pic>
        <p:nvPicPr>
          <p:cNvPr id="28675" name="Picture 3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0138" y="3352800"/>
            <a:ext cx="990600" cy="609600"/>
          </a:xfrm>
          <a:prstGeom prst="rect">
            <a:avLst/>
          </a:prstGeom>
          <a:noFill/>
        </p:spPr>
      </p:pic>
      <p:pic>
        <p:nvPicPr>
          <p:cNvPr id="28676" name="Picture 4" descr="111340375%20CPU%20HPC%20P207-GG865%20(PC-DOS)%2039280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352800"/>
            <a:ext cx="1524000" cy="1676400"/>
          </a:xfrm>
          <a:prstGeom prst="rect">
            <a:avLst/>
          </a:prstGeom>
          <a:noFill/>
        </p:spPr>
      </p:pic>
      <p:pic>
        <p:nvPicPr>
          <p:cNvPr id="28677" name="Picture 5" descr="bp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8" y="3962400"/>
            <a:ext cx="2209800" cy="914400"/>
          </a:xfrm>
          <a:prstGeom prst="rect">
            <a:avLst/>
          </a:prstGeom>
          <a:noFill/>
        </p:spPr>
      </p:pic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867400" y="39624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2984500" y="39624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0" y="5181600"/>
            <a:ext cx="3048000" cy="990600"/>
          </a:xfrm>
          <a:prstGeom prst="horizontalScroll">
            <a:avLst>
              <a:gd name="adj" fmla="val 12500"/>
            </a:avLst>
          </a:prstGeom>
          <a:solidFill>
            <a:srgbClr val="FFCCCC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FF"/>
                </a:solidFill>
                <a:latin typeface="Arial" charset="0"/>
              </a:rPr>
              <a:t>1.Nhập thông tin vào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3429000" y="5257800"/>
            <a:ext cx="2514600" cy="990600"/>
          </a:xfrm>
          <a:prstGeom prst="horizontalScroll">
            <a:avLst>
              <a:gd name="adj" fmla="val 12500"/>
            </a:avLst>
          </a:prstGeom>
          <a:solidFill>
            <a:srgbClr val="FFCCCC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800">
              <a:latin typeface="Arial" charset="0"/>
            </a:endParaRPr>
          </a:p>
          <a:p>
            <a:pPr algn="ctr" eaLnBrk="0" hangingPunct="0"/>
            <a:r>
              <a:rPr lang="en-US" sz="2400">
                <a:solidFill>
                  <a:srgbClr val="0000FF"/>
                </a:solidFill>
                <a:latin typeface="Arial" charset="0"/>
              </a:rPr>
              <a:t>2.Xử lí thông tin</a:t>
            </a:r>
          </a:p>
          <a:p>
            <a:pPr algn="ctr" eaLnBrk="0" hangingPunct="0"/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6172200" y="5257800"/>
            <a:ext cx="2743200" cy="990600"/>
          </a:xfrm>
          <a:prstGeom prst="horizontalScroll">
            <a:avLst>
              <a:gd name="adj" fmla="val 12500"/>
            </a:avLst>
          </a:prstGeom>
          <a:solidFill>
            <a:srgbClr val="FFCCCC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FF"/>
                </a:solidFill>
                <a:latin typeface="Arial" charset="0"/>
              </a:rPr>
              <a:t>3. Xuất thông tin ra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1676400" y="2209800"/>
            <a:ext cx="6096000" cy="7620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0000FF"/>
                </a:solidFill>
                <a:latin typeface="Arial" charset="0"/>
              </a:rPr>
              <a:t>Mô hình hoạt động của máy tính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33400" y="304800"/>
            <a:ext cx="8077200" cy="1034129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</a:rPr>
              <a:t>Tin </a:t>
            </a:r>
            <a:r>
              <a:rPr lang="en-US" i="1" dirty="0" err="1">
                <a:latin typeface="Times New Roman" pitchFamily="18" charset="0"/>
              </a:rPr>
              <a:t>học</a:t>
            </a:r>
            <a:endParaRPr lang="en-US" i="1" dirty="0"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sz="3200" b="1" dirty="0">
                <a:solidFill>
                  <a:srgbClr val="FFFF66"/>
                </a:solidFill>
                <a:latin typeface="Times New Roman" pitchFamily="18" charset="0"/>
              </a:rPr>
              <a:t>CHƯƠNG 1: KHÁM PHÁ MÁY TÍNH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1: </a:t>
            </a:r>
            <a:r>
              <a:rPr lang="en-US" b="1" dirty="0" err="1">
                <a:latin typeface="Times New Roman" pitchFamily="18" charset="0"/>
              </a:rPr>
              <a:t>Những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gì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em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đã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biết</a:t>
            </a:r>
            <a:r>
              <a:rPr lang="en-US" b="1" dirty="0">
                <a:latin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</a:rPr>
              <a:t>Tiết</a:t>
            </a:r>
            <a:r>
              <a:rPr lang="en-US" b="1" dirty="0">
                <a:latin typeface="Times New Roman" pitchFamily="18" charset="0"/>
              </a:rPr>
              <a:t> 1)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28679" grpId="0" animBg="1"/>
      <p:bldP spid="28680" grpId="0" animBg="1"/>
      <p:bldP spid="28681" grpId="0" animBg="1"/>
      <p:bldP spid="28682" grpId="0" animBg="1"/>
      <p:bldP spid="28683" grpId="0" animBg="1"/>
      <p:bldP spid="286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33400" y="304800"/>
            <a:ext cx="8077200" cy="1034129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</a:rPr>
              <a:t>Tin </a:t>
            </a:r>
            <a:r>
              <a:rPr lang="en-US" i="1" dirty="0" err="1">
                <a:latin typeface="Times New Roman" pitchFamily="18" charset="0"/>
              </a:rPr>
              <a:t>học</a:t>
            </a:r>
            <a:endParaRPr lang="en-US" i="1" dirty="0"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sz="3200" b="1" dirty="0">
                <a:solidFill>
                  <a:srgbClr val="FFFF66"/>
                </a:solidFill>
                <a:latin typeface="Times New Roman" pitchFamily="18" charset="0"/>
              </a:rPr>
              <a:t>CHƯƠNG 1: KHÁM PHÁ MÁY TÍNH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1: </a:t>
            </a:r>
            <a:r>
              <a:rPr lang="en-US" b="1" dirty="0" err="1">
                <a:latin typeface="Times New Roman" pitchFamily="18" charset="0"/>
              </a:rPr>
              <a:t>Những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gì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em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đã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biết</a:t>
            </a:r>
            <a:r>
              <a:rPr lang="en-US" b="1" dirty="0">
                <a:latin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</a:rPr>
              <a:t>Tiết</a:t>
            </a:r>
            <a:r>
              <a:rPr lang="en-US" b="1" dirty="0">
                <a:latin typeface="Times New Roman" pitchFamily="18" charset="0"/>
              </a:rPr>
              <a:t> 1)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47638" y="3108325"/>
            <a:ext cx="8686800" cy="2052638"/>
          </a:xfrm>
          <a:prstGeom prst="rect">
            <a:avLst/>
          </a:prstGeom>
          <a:noFill/>
          <a:ln w="38100" cmpd="dbl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1 - Máy tính là công cụ xử lí thông tin. Máy tính xử lí thông tin vào và cho kết quả là thông tin ra.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2- Máy tính có khả năng thực hiện tự động các chương trình do con người viết.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1034129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</a:rPr>
              <a:t>Tin </a:t>
            </a:r>
            <a:r>
              <a:rPr lang="en-US" i="1" dirty="0" err="1">
                <a:latin typeface="Times New Roman" pitchFamily="18" charset="0"/>
              </a:rPr>
              <a:t>học</a:t>
            </a:r>
            <a:endParaRPr lang="en-US" i="1" dirty="0"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sz="3200" b="1" dirty="0">
                <a:solidFill>
                  <a:srgbClr val="FFFF66"/>
                </a:solidFill>
                <a:latin typeface="Times New Roman" pitchFamily="18" charset="0"/>
              </a:rPr>
              <a:t>CHƯƠNG 1: KHÁM PHÁ MÁY TÍNH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1: </a:t>
            </a:r>
            <a:r>
              <a:rPr lang="en-US" b="1" dirty="0" err="1">
                <a:latin typeface="Times New Roman" pitchFamily="18" charset="0"/>
              </a:rPr>
              <a:t>Những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gì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em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đã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biết</a:t>
            </a:r>
            <a:r>
              <a:rPr lang="en-US" b="1" dirty="0">
                <a:latin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</a:rPr>
              <a:t>Tiết</a:t>
            </a:r>
            <a:r>
              <a:rPr lang="en-US" b="1" dirty="0">
                <a:latin typeface="Times New Roman" pitchFamily="18" charset="0"/>
              </a:rPr>
              <a:t> 1)</a:t>
            </a:r>
          </a:p>
        </p:txBody>
      </p:sp>
      <p:pic>
        <p:nvPicPr>
          <p:cNvPr id="32773" name="Picture 5" descr="500px-Compact_disc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352800"/>
            <a:ext cx="1828800" cy="1828800"/>
          </a:xfrm>
          <a:prstGeom prst="rect">
            <a:avLst/>
          </a:prstGeom>
          <a:noFill/>
        </p:spPr>
      </p:pic>
      <p:pic>
        <p:nvPicPr>
          <p:cNvPr id="32775" name="Picture 7" descr="usb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3429000"/>
            <a:ext cx="2305050" cy="1828800"/>
          </a:xfrm>
          <a:prstGeom prst="rect">
            <a:avLst/>
          </a:prstGeom>
          <a:noFill/>
        </p:spPr>
      </p:pic>
      <p:pic>
        <p:nvPicPr>
          <p:cNvPr id="32777" name="Picture 9" descr="Xem ảnh với kích cỡ đầy đủ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000" y="3352800"/>
            <a:ext cx="1828800" cy="1828800"/>
          </a:xfrm>
          <a:prstGeom prst="rect">
            <a:avLst/>
          </a:prstGeom>
          <a:noFill/>
        </p:spPr>
      </p:pic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743200" y="2514600"/>
            <a:ext cx="3133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Các thiết bị lưu trữ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533400" y="5486400"/>
            <a:ext cx="8382000" cy="984250"/>
          </a:xfrm>
          <a:prstGeom prst="rect">
            <a:avLst/>
          </a:prstGeom>
          <a:noFill/>
          <a:ln w="38100" cmpd="dbl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3- Chương trình và các kết quả làm việc với máy tính được lưu trên các thiết bị lưu trữ.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8" grpId="0"/>
      <p:bldP spid="327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1034129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</a:rPr>
              <a:t>Tin </a:t>
            </a:r>
            <a:r>
              <a:rPr lang="en-US" i="1" dirty="0" err="1">
                <a:latin typeface="Times New Roman" pitchFamily="18" charset="0"/>
              </a:rPr>
              <a:t>học</a:t>
            </a:r>
            <a:endParaRPr lang="en-US" i="1" dirty="0"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sz="3200" b="1" dirty="0">
                <a:solidFill>
                  <a:srgbClr val="FFFF66"/>
                </a:solidFill>
                <a:latin typeface="Times New Roman" pitchFamily="18" charset="0"/>
              </a:rPr>
              <a:t>CHƯƠNG 1: KHÁM PHÁ MÁY TÍNH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1: </a:t>
            </a:r>
            <a:r>
              <a:rPr lang="en-US" b="1" dirty="0" err="1">
                <a:latin typeface="Times New Roman" pitchFamily="18" charset="0"/>
              </a:rPr>
              <a:t>Những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gì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em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đã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biết</a:t>
            </a:r>
            <a:r>
              <a:rPr lang="en-US" b="1" dirty="0">
                <a:latin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</a:rPr>
              <a:t>Tiết</a:t>
            </a:r>
            <a:r>
              <a:rPr lang="en-US" b="1" dirty="0">
                <a:latin typeface="Times New Roman" pitchFamily="18" charset="0"/>
              </a:rPr>
              <a:t> 1)</a:t>
            </a:r>
          </a:p>
        </p:txBody>
      </p:sp>
      <p:pic>
        <p:nvPicPr>
          <p:cNvPr id="38917" name="Picture 5" descr="Xem ảnh với kích cỡ đầy đủ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438400"/>
            <a:ext cx="1371600" cy="1316038"/>
          </a:xfrm>
          <a:prstGeom prst="rect">
            <a:avLst/>
          </a:prstGeom>
          <a:noFill/>
        </p:spPr>
      </p:pic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221038" y="2514600"/>
            <a:ext cx="5791200" cy="1411288"/>
          </a:xfrm>
          <a:prstGeom prst="rect">
            <a:avLst/>
          </a:prstGeom>
          <a:noFill/>
          <a:ln w="38100" cmpd="dbl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4- Các chương trình và thông tin quan trọng, thường xuyên dùng được lưu trên đĩa cứng.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828800" y="2946400"/>
            <a:ext cx="1136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Ổ cứng</a:t>
            </a:r>
          </a:p>
        </p:txBody>
      </p:sp>
      <p:pic>
        <p:nvPicPr>
          <p:cNvPr id="38921" name="Picture 9" descr="500px-Compact_disc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038600"/>
            <a:ext cx="1219200" cy="1219200"/>
          </a:xfrm>
          <a:prstGeom prst="rect">
            <a:avLst/>
          </a:prstGeom>
          <a:noFill/>
        </p:spPr>
      </p:pic>
      <p:pic>
        <p:nvPicPr>
          <p:cNvPr id="38922" name="Picture 10" descr="usb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5410200"/>
            <a:ext cx="1219200" cy="1174750"/>
          </a:xfrm>
          <a:prstGeom prst="rect">
            <a:avLst/>
          </a:prstGeom>
          <a:noFill/>
        </p:spPr>
      </p:pic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1752600" y="4470400"/>
            <a:ext cx="115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Đĩa CD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1752600" y="56388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Thiết bị nhớ flash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3228975" y="4572000"/>
            <a:ext cx="5791200" cy="1411288"/>
          </a:xfrm>
          <a:prstGeom prst="rect">
            <a:avLst/>
          </a:prstGeom>
          <a:noFill/>
          <a:ln w="38100" cmpd="dbl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5- Các thiết bị lưu trữ phổ biến được dùng để trao đổi thông tin là đĩa mềm, đĩa CD và thiết bị nhớ flash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nimBg="1"/>
      <p:bldP spid="38920" grpId="0"/>
      <p:bldP spid="38923" grpId="0"/>
      <p:bldP spid="38924" grpId="0"/>
      <p:bldP spid="389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1034129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</a:rPr>
              <a:t>Tin </a:t>
            </a:r>
            <a:r>
              <a:rPr lang="en-US" i="1" dirty="0" err="1">
                <a:latin typeface="Times New Roman" pitchFamily="18" charset="0"/>
              </a:rPr>
              <a:t>học</a:t>
            </a:r>
            <a:endParaRPr lang="en-US" i="1" dirty="0"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sz="3200" b="1" dirty="0">
                <a:solidFill>
                  <a:srgbClr val="FFFF66"/>
                </a:solidFill>
                <a:latin typeface="Times New Roman" pitchFamily="18" charset="0"/>
              </a:rPr>
              <a:t>CHƯƠNG 1: KHÁM PHÁ MÁY TÍNH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1: </a:t>
            </a:r>
            <a:r>
              <a:rPr lang="en-US" b="1" dirty="0" err="1">
                <a:latin typeface="Times New Roman" pitchFamily="18" charset="0"/>
              </a:rPr>
              <a:t>Những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gì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em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đã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biết</a:t>
            </a:r>
            <a:r>
              <a:rPr lang="en-US" b="1" dirty="0">
                <a:latin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</a:rPr>
              <a:t>Tiết</a:t>
            </a:r>
            <a:r>
              <a:rPr lang="en-US" b="1" dirty="0">
                <a:latin typeface="Times New Roman" pitchFamily="18" charset="0"/>
              </a:rPr>
              <a:t> 1)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52400" y="2362200"/>
            <a:ext cx="8686800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50000"/>
              </a:spcBef>
            </a:pPr>
            <a:r>
              <a:rPr lang="en-US" sz="3200" b="1" u="sng">
                <a:solidFill>
                  <a:srgbClr val="FFFF00"/>
                </a:solidFill>
                <a:latin typeface="Times New Roman" pitchFamily="18" charset="0"/>
              </a:rPr>
              <a:t>Bài tập: </a:t>
            </a:r>
            <a:r>
              <a:rPr lang="en-US" sz="3200" i="1">
                <a:latin typeface="Times New Roman" pitchFamily="18" charset="0"/>
              </a:rPr>
              <a:t>Hãy chọn câu trả lời đúng.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latin typeface="Times New Roman" pitchFamily="18" charset="0"/>
              </a:rPr>
              <a:t>B1</a:t>
            </a:r>
            <a:r>
              <a:rPr lang="en-US">
                <a:latin typeface="Times New Roman" pitchFamily="18" charset="0"/>
              </a:rPr>
              <a:t>: </a:t>
            </a:r>
            <a:r>
              <a:rPr lang="en-US" b="1">
                <a:latin typeface="Times New Roman" pitchFamily="18" charset="0"/>
              </a:rPr>
              <a:t>Chương trình máy tính là:</a:t>
            </a:r>
          </a:p>
          <a:p>
            <a:pPr marL="342900" indent="-342900" algn="just" eaLnBrk="0" hangingPunct="0">
              <a:spcBef>
                <a:spcPct val="50000"/>
              </a:spcBef>
              <a:buFontTx/>
              <a:buAutoNum type="alphaUcParenR"/>
            </a:pPr>
            <a:r>
              <a:rPr lang="en-US">
                <a:latin typeface="Times New Roman" pitchFamily="18" charset="0"/>
              </a:rPr>
              <a:t> Một bộ phận được gắn bên trong thân máy tính.</a:t>
            </a:r>
          </a:p>
          <a:p>
            <a:pPr marL="342900" indent="-342900" algn="just"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B) Những lệnh do con người viết và được lưu trên các thiết bị lưu trữ.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152400" y="3733800"/>
            <a:ext cx="457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allAtOnce"/>
      <p:bldP spid="337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1034129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</a:rPr>
              <a:t>Tin </a:t>
            </a:r>
            <a:r>
              <a:rPr lang="en-US" i="1" dirty="0" err="1">
                <a:latin typeface="Times New Roman" pitchFamily="18" charset="0"/>
              </a:rPr>
              <a:t>học</a:t>
            </a:r>
            <a:endParaRPr lang="en-US" i="1" dirty="0"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sz="3200" b="1" dirty="0">
                <a:solidFill>
                  <a:srgbClr val="FFFF66"/>
                </a:solidFill>
                <a:latin typeface="Times New Roman" pitchFamily="18" charset="0"/>
              </a:rPr>
              <a:t>CHƯƠNG 1: KHÁM PHÁ MÁY TÍNH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1: </a:t>
            </a:r>
            <a:r>
              <a:rPr lang="en-US" b="1" dirty="0" err="1">
                <a:latin typeface="Times New Roman" pitchFamily="18" charset="0"/>
              </a:rPr>
              <a:t>Những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gì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em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đã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biết</a:t>
            </a:r>
            <a:r>
              <a:rPr lang="en-US" b="1" dirty="0">
                <a:latin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</a:rPr>
              <a:t>Tiết</a:t>
            </a:r>
            <a:r>
              <a:rPr lang="en-US" b="1" dirty="0">
                <a:latin typeface="Times New Roman" pitchFamily="18" charset="0"/>
              </a:rPr>
              <a:t> 1)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57200" y="2514600"/>
            <a:ext cx="8686800" cy="314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50000"/>
              </a:spcBef>
            </a:pPr>
            <a:r>
              <a:rPr lang="en-US" sz="3200" b="1" u="sng">
                <a:solidFill>
                  <a:srgbClr val="FFFF00"/>
                </a:solidFill>
                <a:latin typeface="Times New Roman" pitchFamily="18" charset="0"/>
              </a:rPr>
              <a:t>Bài tập: </a:t>
            </a:r>
            <a:r>
              <a:rPr lang="en-US" sz="3200" i="1">
                <a:latin typeface="Times New Roman" pitchFamily="18" charset="0"/>
              </a:rPr>
              <a:t>Hãy chọn câu trả lời đúng.</a:t>
            </a:r>
            <a:endParaRPr lang="en-US" sz="3200" b="1" u="sng">
              <a:solidFill>
                <a:srgbClr val="FFFF00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latin typeface="Times New Roman" pitchFamily="18" charset="0"/>
              </a:rPr>
              <a:t>B3</a:t>
            </a:r>
            <a:r>
              <a:rPr lang="en-US">
                <a:latin typeface="Times New Roman" pitchFamily="18" charset="0"/>
              </a:rPr>
              <a:t>: </a:t>
            </a:r>
            <a:r>
              <a:rPr lang="en-US" b="1" i="1">
                <a:latin typeface="Times New Roman" pitchFamily="18" charset="0"/>
              </a:rPr>
              <a:t>Đĩa cứng dùng để:</a:t>
            </a:r>
          </a:p>
          <a:p>
            <a:pPr marL="342900" indent="-342900" algn="just" eaLnBrk="0" hangingPunct="0">
              <a:spcBef>
                <a:spcPct val="50000"/>
              </a:spcBef>
              <a:buFontTx/>
              <a:buAutoNum type="alphaUcParenR"/>
            </a:pPr>
            <a:r>
              <a:rPr lang="en-US">
                <a:latin typeface="Times New Roman" pitchFamily="18" charset="0"/>
              </a:rPr>
              <a:t> chỉ lưu trữ các chương trình.</a:t>
            </a:r>
          </a:p>
          <a:p>
            <a:pPr marL="342900" indent="-342900" algn="just" eaLnBrk="0" hangingPunct="0">
              <a:spcBef>
                <a:spcPct val="50000"/>
              </a:spcBef>
              <a:buFontTx/>
              <a:buAutoNum type="alphaUcParenR"/>
            </a:pPr>
            <a:r>
              <a:rPr lang="en-US">
                <a:latin typeface="Times New Roman" pitchFamily="18" charset="0"/>
              </a:rPr>
              <a:t> chỉ lưu kết quả làm việc như văn bản, bản vẽ,…</a:t>
            </a:r>
          </a:p>
          <a:p>
            <a:pPr marL="342900" indent="-342900" algn="just" eaLnBrk="0" hangingPunct="0">
              <a:spcBef>
                <a:spcPct val="50000"/>
              </a:spcBef>
              <a:buFontTx/>
              <a:buAutoNum type="alphaUcParenR"/>
            </a:pPr>
            <a:r>
              <a:rPr lang="en-US">
                <a:latin typeface="Times New Roman" pitchFamily="18" charset="0"/>
              </a:rPr>
              <a:t> lưu cả chương trình và kết quả làm việc.</a:t>
            </a: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457200" y="4267200"/>
            <a:ext cx="457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allAtOnce"/>
      <p:bldP spid="348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1034129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</a:rPr>
              <a:t>Tin </a:t>
            </a:r>
            <a:r>
              <a:rPr lang="en-US" i="1" dirty="0" err="1">
                <a:latin typeface="Times New Roman" pitchFamily="18" charset="0"/>
              </a:rPr>
              <a:t>học</a:t>
            </a:r>
            <a:endParaRPr lang="en-US" i="1" dirty="0"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sz="3200" b="1" dirty="0">
                <a:solidFill>
                  <a:srgbClr val="FFFF66"/>
                </a:solidFill>
                <a:latin typeface="Times New Roman" pitchFamily="18" charset="0"/>
              </a:rPr>
              <a:t>CHƯƠNG 1: KHÁM PHÁ MÁY TÍNH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1: </a:t>
            </a:r>
            <a:r>
              <a:rPr lang="en-US" b="1" dirty="0" err="1">
                <a:latin typeface="Times New Roman" pitchFamily="18" charset="0"/>
              </a:rPr>
              <a:t>Những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gì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em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đã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biết</a:t>
            </a:r>
            <a:r>
              <a:rPr lang="en-US" b="1" dirty="0">
                <a:latin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</a:rPr>
              <a:t>Tiết</a:t>
            </a:r>
            <a:r>
              <a:rPr lang="en-US" b="1" dirty="0">
                <a:latin typeface="Times New Roman" pitchFamily="18" charset="0"/>
              </a:rPr>
              <a:t> 1)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2209800"/>
            <a:ext cx="86868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50000"/>
              </a:spcBef>
            </a:pPr>
            <a:r>
              <a:rPr lang="en-US" sz="3200" b="1" u="sng">
                <a:solidFill>
                  <a:srgbClr val="FFFF00"/>
                </a:solidFill>
                <a:latin typeface="Times New Roman" pitchFamily="18" charset="0"/>
              </a:rPr>
              <a:t>Bài tập: </a:t>
            </a:r>
            <a:r>
              <a:rPr lang="en-US" sz="3200" i="1">
                <a:latin typeface="Times New Roman" pitchFamily="18" charset="0"/>
              </a:rPr>
              <a:t>Hãy chọn câu trả lời đúng.</a:t>
            </a:r>
            <a:endParaRPr lang="en-US" sz="3200" b="1" u="sng">
              <a:solidFill>
                <a:srgbClr val="FFFF00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>
                <a:solidFill>
                  <a:srgbClr val="CC0000"/>
                </a:solidFill>
                <a:latin typeface="Times New Roman" pitchFamily="18" charset="0"/>
              </a:rPr>
              <a:t>B4</a:t>
            </a:r>
            <a:r>
              <a:rPr lang="en-US">
                <a:latin typeface="Times New Roman" pitchFamily="18" charset="0"/>
              </a:rPr>
              <a:t>: </a:t>
            </a:r>
            <a:r>
              <a:rPr lang="en-US" b="1">
                <a:latin typeface="Times New Roman" pitchFamily="18" charset="0"/>
              </a:rPr>
              <a:t>Khi sử dụng chương trình Paint để vẽ một bức tranh, em có thể lưu bức tranh đó ở đâu?</a:t>
            </a:r>
          </a:p>
          <a:p>
            <a:pPr marL="342900" indent="-342900" algn="just" eaLnBrk="0" hangingPunct="0">
              <a:spcBef>
                <a:spcPct val="50000"/>
              </a:spcBef>
              <a:buFontTx/>
              <a:buAutoNum type="alphaUcParenR"/>
            </a:pPr>
            <a:r>
              <a:rPr lang="en-US">
                <a:latin typeface="Times New Roman" pitchFamily="18" charset="0"/>
              </a:rPr>
              <a:t> Chỉ trên đĩa cứng.</a:t>
            </a:r>
          </a:p>
          <a:p>
            <a:pPr marL="342900" indent="-342900" algn="just" eaLnBrk="0" hangingPunct="0">
              <a:spcBef>
                <a:spcPct val="50000"/>
              </a:spcBef>
              <a:buFontTx/>
              <a:buAutoNum type="alphaUcParenR"/>
            </a:pPr>
            <a:r>
              <a:rPr lang="en-US">
                <a:latin typeface="Times New Roman" pitchFamily="18" charset="0"/>
              </a:rPr>
              <a:t> Chỉ trên đĩa cứng hoặc đĩa mềm.</a:t>
            </a:r>
          </a:p>
          <a:p>
            <a:pPr marL="342900" indent="-342900" algn="just" eaLnBrk="0" hangingPunct="0">
              <a:spcBef>
                <a:spcPct val="50000"/>
              </a:spcBef>
              <a:buFontTx/>
              <a:buAutoNum type="alphaUcParenR"/>
            </a:pPr>
            <a:r>
              <a:rPr lang="en-US">
                <a:latin typeface="Times New Roman" pitchFamily="18" charset="0"/>
              </a:rPr>
              <a:t> Chỉ trên đĩa cứng hoặc thiết bị nhớ flash.</a:t>
            </a:r>
          </a:p>
          <a:p>
            <a:pPr marL="342900" indent="-342900" algn="just"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D)  Có thể lưu trên đĩa cứng, đĩa mềm hoặc thiết bị nhớ flash.</a:t>
            </a: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381000" y="4572000"/>
            <a:ext cx="457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allAtOnce"/>
      <p:bldP spid="358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1034129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</a:rPr>
              <a:t>Tin </a:t>
            </a:r>
            <a:r>
              <a:rPr lang="en-US" i="1" dirty="0" err="1">
                <a:latin typeface="Times New Roman" pitchFamily="18" charset="0"/>
              </a:rPr>
              <a:t>học</a:t>
            </a:r>
            <a:endParaRPr lang="en-US" i="1" dirty="0"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sz="3200" b="1" dirty="0">
                <a:solidFill>
                  <a:srgbClr val="FFFF66"/>
                </a:solidFill>
                <a:latin typeface="Times New Roman" pitchFamily="18" charset="0"/>
              </a:rPr>
              <a:t>CHƯƠNG 1: KHÁM PHÁ MÁY TÍNH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1: </a:t>
            </a:r>
            <a:r>
              <a:rPr lang="en-US" b="1" dirty="0" err="1">
                <a:latin typeface="Times New Roman" pitchFamily="18" charset="0"/>
              </a:rPr>
              <a:t>Những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gì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em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đã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biết</a:t>
            </a:r>
            <a:r>
              <a:rPr lang="en-US" b="1" dirty="0">
                <a:latin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</a:rPr>
              <a:t>Tiết</a:t>
            </a:r>
            <a:r>
              <a:rPr lang="en-US" b="1" dirty="0">
                <a:latin typeface="Times New Roman" pitchFamily="18" charset="0"/>
              </a:rPr>
              <a:t> 1)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2209800"/>
            <a:ext cx="86868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50000"/>
              </a:spcBef>
            </a:pPr>
            <a:r>
              <a:rPr lang="en-US" sz="3200" b="1" u="sng" dirty="0" err="1">
                <a:solidFill>
                  <a:srgbClr val="FFFF00"/>
                </a:solidFill>
                <a:latin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FF00"/>
                </a:solidFill>
                <a:latin typeface="Times New Roman" pitchFamily="18" charset="0"/>
              </a:rPr>
              <a:t>tập</a:t>
            </a:r>
            <a:r>
              <a:rPr lang="en-US" sz="3200" b="1" u="sng" dirty="0">
                <a:solidFill>
                  <a:srgbClr val="FFFF00"/>
                </a:solidFill>
                <a:latin typeface="Times New Roman" pitchFamily="18" charset="0"/>
              </a:rPr>
              <a:t>: </a:t>
            </a:r>
            <a:r>
              <a:rPr lang="en-US" sz="3200" i="1" dirty="0" err="1">
                <a:latin typeface="Times New Roman" pitchFamily="18" charset="0"/>
              </a:rPr>
              <a:t>Hãy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chọn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câu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trả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lời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đúng</a:t>
            </a:r>
            <a:r>
              <a:rPr lang="en-US" sz="3200" i="1" dirty="0">
                <a:latin typeface="Times New Roman" pitchFamily="18" charset="0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>
                <a:solidFill>
                  <a:srgbClr val="CC0000"/>
                </a:solidFill>
                <a:latin typeface="Times New Roman" pitchFamily="18" charset="0"/>
              </a:rPr>
              <a:t>B5</a:t>
            </a:r>
            <a:r>
              <a:rPr lang="en-US" dirty="0">
                <a:latin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</a:rPr>
              <a:t>Bộ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phận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nào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máy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tính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thực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hiện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lệnh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chương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trình</a:t>
            </a:r>
            <a:r>
              <a:rPr lang="en-US" b="1" dirty="0">
                <a:latin typeface="Times New Roman" pitchFamily="18" charset="0"/>
              </a:rPr>
              <a:t>?</a:t>
            </a:r>
          </a:p>
          <a:p>
            <a:pPr marL="342900" indent="-342900" algn="just" eaLnBrk="0" hangingPunct="0">
              <a:spcBef>
                <a:spcPct val="50000"/>
              </a:spcBef>
              <a:buFontTx/>
              <a:buAutoNum type="alphaUcParenR"/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Đĩa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cứng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 algn="just" eaLnBrk="0" hangingPunct="0">
              <a:spcBef>
                <a:spcPct val="50000"/>
              </a:spcBef>
              <a:buFontTx/>
              <a:buAutoNum type="alphaUcParenR"/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Bộ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xử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lí</a:t>
            </a:r>
            <a:endParaRPr lang="en-US" dirty="0">
              <a:latin typeface="Times New Roman" pitchFamily="18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Tx/>
              <a:buAutoNum type="alphaUcParenR"/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Màn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endParaRPr lang="en-US" dirty="0">
              <a:latin typeface="Times New Roman" pitchFamily="18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Tx/>
              <a:buAutoNum type="alphaUcParenR"/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Chuột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tính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457200" y="3505200"/>
            <a:ext cx="457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allAtOnce"/>
      <p:bldP spid="3686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539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bluestar</dc:creator>
  <cp:lastModifiedBy>CSTeam</cp:lastModifiedBy>
  <cp:revision>2</cp:revision>
  <dcterms:created xsi:type="dcterms:W3CDTF">2012-10-15T08:49:50Z</dcterms:created>
  <dcterms:modified xsi:type="dcterms:W3CDTF">2016-06-30T03:32:02Z</dcterms:modified>
</cp:coreProperties>
</file>